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3" r:id="rId5"/>
    <p:sldId id="261" r:id="rId6"/>
    <p:sldId id="259" r:id="rId7"/>
    <p:sldId id="262" r:id="rId8"/>
    <p:sldId id="264" r:id="rId9"/>
    <p:sldId id="266" r:id="rId10"/>
    <p:sldId id="267" r:id="rId11"/>
    <p:sldId id="265" r:id="rId12"/>
    <p:sldId id="257" r:id="rId1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41" autoAdjust="0"/>
    <p:restoredTop sz="94660"/>
  </p:normalViewPr>
  <p:slideViewPr>
    <p:cSldViewPr>
      <p:cViewPr varScale="1">
        <p:scale>
          <a:sx n="87" d="100"/>
          <a:sy n="87" d="100"/>
        </p:scale>
        <p:origin x="1560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AA24-B30F-4936-BED5-B09ECFB7E29D}" type="datetimeFigureOut">
              <a:rPr lang="it-IT" smtClean="0"/>
              <a:t>11/11/2014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501AD-4181-448B-8C5D-E6DB81F5C862}" type="slidenum">
              <a:rPr lang="it-IT" smtClean="0"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AA24-B30F-4936-BED5-B09ECFB7E29D}" type="datetimeFigureOut">
              <a:rPr lang="it-IT" smtClean="0"/>
              <a:t>11/11/2014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501AD-4181-448B-8C5D-E6DB81F5C862}" type="slidenum">
              <a:rPr lang="it-IT" smtClean="0"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AA24-B30F-4936-BED5-B09ECFB7E29D}" type="datetimeFigureOut">
              <a:rPr lang="it-IT" smtClean="0"/>
              <a:t>11/11/2014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501AD-4181-448B-8C5D-E6DB81F5C862}" type="slidenum">
              <a:rPr lang="it-IT" smtClean="0"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AA24-B30F-4936-BED5-B09ECFB7E29D}" type="datetimeFigureOut">
              <a:rPr lang="it-IT" smtClean="0"/>
              <a:t>11/11/2014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501AD-4181-448B-8C5D-E6DB81F5C862}" type="slidenum">
              <a:rPr lang="it-IT" smtClean="0"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AA24-B30F-4936-BED5-B09ECFB7E29D}" type="datetimeFigureOut">
              <a:rPr lang="it-IT" smtClean="0"/>
              <a:t>11/11/2014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501AD-4181-448B-8C5D-E6DB81F5C862}" type="slidenum">
              <a:rPr lang="it-IT" smtClean="0"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AA24-B30F-4936-BED5-B09ECFB7E29D}" type="datetimeFigureOut">
              <a:rPr lang="it-IT" smtClean="0"/>
              <a:t>11/11/2014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501AD-4181-448B-8C5D-E6DB81F5C862}" type="slidenum">
              <a:rPr lang="it-IT" smtClean="0"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AA24-B30F-4936-BED5-B09ECFB7E29D}" type="datetimeFigureOut">
              <a:rPr lang="it-IT" smtClean="0"/>
              <a:t>11/11/2014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501AD-4181-448B-8C5D-E6DB81F5C862}" type="slidenum">
              <a:rPr lang="it-IT" smtClean="0"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AA24-B30F-4936-BED5-B09ECFB7E29D}" type="datetimeFigureOut">
              <a:rPr lang="it-IT" smtClean="0"/>
              <a:t>11/11/2014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501AD-4181-448B-8C5D-E6DB81F5C862}" type="slidenum">
              <a:rPr lang="it-IT" smtClean="0"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AA24-B30F-4936-BED5-B09ECFB7E29D}" type="datetimeFigureOut">
              <a:rPr lang="it-IT" smtClean="0"/>
              <a:t>11/11/2014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501AD-4181-448B-8C5D-E6DB81F5C862}" type="slidenum">
              <a:rPr lang="it-IT" smtClean="0"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AA24-B30F-4936-BED5-B09ECFB7E29D}" type="datetimeFigureOut">
              <a:rPr lang="it-IT" smtClean="0"/>
              <a:t>11/11/2014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501AD-4181-448B-8C5D-E6DB81F5C862}" type="slidenum">
              <a:rPr lang="it-IT" smtClean="0"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AA24-B30F-4936-BED5-B09ECFB7E29D}" type="datetimeFigureOut">
              <a:rPr lang="it-IT" smtClean="0"/>
              <a:t>11/11/2014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501AD-4181-448B-8C5D-E6DB81F5C862}" type="slidenum">
              <a:rPr lang="it-IT" smtClean="0"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8AA24-B30F-4936-BED5-B09ECFB7E29D}" type="datetimeFigureOut">
              <a:rPr lang="it-IT" smtClean="0"/>
              <a:t>11/11/2014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7501AD-4181-448B-8C5D-E6DB81F5C862}" type="slidenum">
              <a:rPr lang="it-IT" smtClean="0"/>
              <a:t>‹N›</a:t>
            </a:fld>
            <a:endParaRPr 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it.wikipedia.org/wiki/Thread_safety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1"/>
            <a:ext cx="7772400" cy="1124744"/>
          </a:xfrm>
        </p:spPr>
        <p:txBody>
          <a:bodyPr/>
          <a:lstStyle/>
          <a:p>
            <a:r>
              <a:rPr lang="it-IT" dirty="0" smtClean="0"/>
              <a:t>Applicativi web (java)</a:t>
            </a: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755576" y="1124744"/>
            <a:ext cx="5688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/>
              <a:t>Progetto suddiviso in 3 parti </a:t>
            </a:r>
            <a:endParaRPr lang="it-IT" sz="2000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899592" y="1628800"/>
            <a:ext cx="568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- Sorgenti java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899592" y="2060848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- Altri file di risorse (xml, </a:t>
            </a:r>
            <a:r>
              <a:rPr lang="it-IT" dirty="0" err="1" smtClean="0"/>
              <a:t>properties</a:t>
            </a:r>
            <a:r>
              <a:rPr lang="it-IT" dirty="0" smtClean="0"/>
              <a:t>, </a:t>
            </a:r>
            <a:r>
              <a:rPr lang="it-IT" dirty="0" smtClean="0"/>
              <a:t>file di internazionalizzazione ecc..)</a:t>
            </a:r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899592" y="2492896"/>
            <a:ext cx="7776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it-IT" dirty="0" smtClean="0"/>
              <a:t> Sorgenti web</a:t>
            </a:r>
          </a:p>
          <a:p>
            <a:r>
              <a:rPr lang="it-IT" dirty="0" smtClean="0">
                <a:sym typeface="Wingdings" pitchFamily="2" charset="2"/>
              </a:rPr>
              <a:t>   </a:t>
            </a:r>
            <a:r>
              <a:rPr lang="it-IT" dirty="0" smtClean="0"/>
              <a:t> pagine .</a:t>
            </a:r>
            <a:r>
              <a:rPr lang="it-IT" dirty="0" err="1" smtClean="0"/>
              <a:t>jsp</a:t>
            </a:r>
            <a:endParaRPr lang="it-IT" dirty="0" smtClean="0"/>
          </a:p>
          <a:p>
            <a:r>
              <a:rPr lang="it-IT" dirty="0" smtClean="0">
                <a:sym typeface="Wingdings" pitchFamily="2" charset="2"/>
              </a:rPr>
              <a:t>    </a:t>
            </a:r>
            <a:r>
              <a:rPr lang="it-IT" dirty="0" err="1" smtClean="0"/>
              <a:t>web.xml</a:t>
            </a:r>
            <a:r>
              <a:rPr lang="it-IT" dirty="0" smtClean="0"/>
              <a:t> (configura l’applicazione web definendo gli </a:t>
            </a:r>
            <a:r>
              <a:rPr lang="it-IT" dirty="0" err="1" smtClean="0"/>
              <a:t>endpoint</a:t>
            </a:r>
            <a:r>
              <a:rPr lang="it-IT" dirty="0" smtClean="0"/>
              <a:t> a cui </a:t>
            </a:r>
          </a:p>
          <a:p>
            <a:r>
              <a:rPr lang="it-IT" dirty="0"/>
              <a:t> </a:t>
            </a:r>
            <a:r>
              <a:rPr lang="it-IT" dirty="0" smtClean="0"/>
              <a:t>       rispondono delle </a:t>
            </a:r>
            <a:r>
              <a:rPr lang="it-IT" dirty="0" err="1" smtClean="0"/>
              <a:t>servlet</a:t>
            </a:r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683568" y="4077072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Suddivisione logica che permette di diminuire la complessità del progetto e focalizzarsi sull’obiettivo.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1124744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Applicativi web con l’utilizzo di </a:t>
            </a:r>
            <a:r>
              <a:rPr lang="it-IT" dirty="0" err="1" smtClean="0"/>
              <a:t>Maven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899592" y="1628800"/>
            <a:ext cx="76328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/>
              <a:t>Maven</a:t>
            </a:r>
            <a:r>
              <a:rPr lang="it-IT" dirty="0" smtClean="0"/>
              <a:t> è un linguaggio che serve da descrittore dei progetti.</a:t>
            </a:r>
          </a:p>
          <a:p>
            <a:pPr marL="342900" indent="-342900">
              <a:buFont typeface="+mj-lt"/>
              <a:buAutoNum type="arabicPeriod"/>
            </a:pPr>
            <a:r>
              <a:rPr lang="it-IT" dirty="0" smtClean="0"/>
              <a:t>Si basa su xml e un </a:t>
            </a:r>
            <a:r>
              <a:rPr lang="it-IT" dirty="0" err="1" smtClean="0"/>
              <a:t>xsd</a:t>
            </a:r>
            <a:r>
              <a:rPr lang="it-IT" dirty="0" smtClean="0"/>
              <a:t> di validazione</a:t>
            </a:r>
          </a:p>
          <a:p>
            <a:pPr marL="342900" indent="-342900">
              <a:buFont typeface="+mj-lt"/>
              <a:buAutoNum type="arabicPeriod"/>
            </a:pPr>
            <a:r>
              <a:rPr lang="it-IT" dirty="0" smtClean="0"/>
              <a:t>Descrive in modo dichiarativo:</a:t>
            </a:r>
          </a:p>
          <a:p>
            <a:pPr marL="800100" lvl="1" indent="-342900">
              <a:buFont typeface="+mj-lt"/>
              <a:buAutoNum type="arabicPeriod"/>
            </a:pPr>
            <a:r>
              <a:rPr lang="it-IT" dirty="0" smtClean="0"/>
              <a:t>L’</a:t>
            </a:r>
            <a:r>
              <a:rPr lang="it-IT" dirty="0" err="1" smtClean="0"/>
              <a:t>id</a:t>
            </a:r>
            <a:r>
              <a:rPr lang="it-IT" dirty="0" smtClean="0"/>
              <a:t> del progetto, il suo packaging (war, </a:t>
            </a:r>
            <a:r>
              <a:rPr lang="it-IT" dirty="0" err="1" smtClean="0"/>
              <a:t>jar</a:t>
            </a:r>
            <a:r>
              <a:rPr lang="it-IT" dirty="0" smtClean="0"/>
              <a:t>, </a:t>
            </a:r>
            <a:r>
              <a:rPr lang="it-IT" dirty="0" err="1" smtClean="0"/>
              <a:t>aar</a:t>
            </a:r>
            <a:r>
              <a:rPr lang="it-IT" dirty="0" smtClean="0"/>
              <a:t>, </a:t>
            </a:r>
            <a:r>
              <a:rPr lang="it-IT" dirty="0" err="1" smtClean="0"/>
              <a:t>sar</a:t>
            </a:r>
            <a:r>
              <a:rPr lang="it-IT" dirty="0" smtClean="0"/>
              <a:t>, </a:t>
            </a:r>
            <a:r>
              <a:rPr lang="it-IT" dirty="0" err="1" smtClean="0"/>
              <a:t>ecc…</a:t>
            </a:r>
            <a:r>
              <a:rPr lang="it-IT" dirty="0" smtClean="0"/>
              <a:t>)</a:t>
            </a:r>
          </a:p>
          <a:p>
            <a:pPr marL="800100" lvl="1" indent="-342900">
              <a:buFont typeface="+mj-lt"/>
              <a:buAutoNum type="arabicPeriod"/>
            </a:pPr>
            <a:r>
              <a:rPr lang="it-IT" dirty="0" smtClean="0"/>
              <a:t>Descrive in che modo deve effettuare il </a:t>
            </a:r>
            <a:r>
              <a:rPr lang="it-IT" dirty="0" err="1" smtClean="0"/>
              <a:t>build</a:t>
            </a:r>
            <a:r>
              <a:rPr lang="it-IT" dirty="0" smtClean="0"/>
              <a:t> di un progetto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it-IT" dirty="0" smtClean="0"/>
              <a:t>Descrive in modo </a:t>
            </a:r>
            <a:r>
              <a:rPr lang="it-IT" b="1" dirty="0" smtClean="0"/>
              <a:t>dichiarativo</a:t>
            </a:r>
            <a:r>
              <a:rPr lang="it-IT" dirty="0" smtClean="0"/>
              <a:t> le librerie dipendenti (dipendenze) al progetto e ne definisce lo </a:t>
            </a:r>
            <a:r>
              <a:rPr lang="it-IT" b="1" i="1" dirty="0" smtClean="0"/>
              <a:t>scope</a:t>
            </a:r>
            <a:r>
              <a:rPr lang="it-IT" dirty="0" smtClean="0"/>
              <a:t> e </a:t>
            </a:r>
            <a:r>
              <a:rPr lang="it-IT" b="1" i="1" dirty="0" smtClean="0"/>
              <a:t>l’uri</a:t>
            </a:r>
            <a:r>
              <a:rPr lang="it-IT" dirty="0" smtClean="0"/>
              <a:t> dove reperirle.</a:t>
            </a:r>
            <a:endParaRPr lang="it-IT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899592" y="3645024"/>
            <a:ext cx="784887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Vantaggi:</a:t>
            </a:r>
            <a:endParaRPr lang="it-IT" dirty="0" smtClean="0"/>
          </a:p>
          <a:p>
            <a:pPr marL="342900" indent="-342900">
              <a:buAutoNum type="arabicPeriod"/>
            </a:pPr>
            <a:r>
              <a:rPr lang="it-IT" dirty="0" smtClean="0"/>
              <a:t>Chiarezza nella lettura del progetto e di come effettuare la creazione dell’applicazione finale </a:t>
            </a:r>
            <a:r>
              <a:rPr lang="it-IT" b="1" dirty="0" err="1" smtClean="0"/>
              <a:t>astrendo</a:t>
            </a:r>
            <a:r>
              <a:rPr lang="it-IT" dirty="0" smtClean="0"/>
              <a:t> dalla fase di configurazione.</a:t>
            </a:r>
          </a:p>
          <a:p>
            <a:pPr marL="342900" indent="-342900">
              <a:buAutoNum type="arabicPeriod"/>
            </a:pPr>
            <a:r>
              <a:rPr lang="it-IT" dirty="0" err="1" smtClean="0"/>
              <a:t>Modularizzazione</a:t>
            </a:r>
            <a:r>
              <a:rPr lang="it-IT" dirty="0" smtClean="0"/>
              <a:t> del progetto in sotto progetti più semplici, permette di spostare le dipendenze verso il basso, diminuendo la complessità generale e individuando solo le dipendenze necessarie.</a:t>
            </a:r>
          </a:p>
          <a:p>
            <a:pPr marL="342900" indent="-342900">
              <a:buAutoNum type="arabicPeriod"/>
            </a:pPr>
            <a:r>
              <a:rPr lang="it-IT" dirty="0" smtClean="0"/>
              <a:t>Unico punto centralizzato di configurazione: file </a:t>
            </a:r>
            <a:r>
              <a:rPr lang="it-IT" b="1" dirty="0" err="1" smtClean="0"/>
              <a:t>pom.xml</a:t>
            </a:r>
            <a:endParaRPr lang="it-IT" b="1" dirty="0" smtClean="0"/>
          </a:p>
          <a:p>
            <a:pPr marL="342900" indent="-342900">
              <a:buAutoNum type="arabicPeriod"/>
            </a:pPr>
            <a:r>
              <a:rPr lang="it-IT" dirty="0" err="1" smtClean="0"/>
              <a:t>Versionamento</a:t>
            </a:r>
            <a:r>
              <a:rPr lang="it-IT" dirty="0" smtClean="0"/>
              <a:t> delle librerie</a:t>
            </a:r>
          </a:p>
          <a:p>
            <a:pPr marL="342900" indent="-342900">
              <a:buAutoNum type="arabicPeriod"/>
            </a:pPr>
            <a:r>
              <a:rPr lang="it-IT" dirty="0" smtClean="0"/>
              <a:t>Facilità nell’aggiungere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1124744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Applicativi web con l’utilizzo di </a:t>
            </a:r>
            <a:r>
              <a:rPr lang="it-IT" dirty="0" err="1" smtClean="0"/>
              <a:t>Maven</a:t>
            </a:r>
            <a:endParaRPr lang="it-IT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899592" y="4005064"/>
            <a:ext cx="78488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Vantaggi:</a:t>
            </a:r>
            <a:endParaRPr lang="it-IT" dirty="0" smtClean="0"/>
          </a:p>
          <a:p>
            <a:pPr marL="342900" indent="-342900">
              <a:buAutoNum type="arabicPeriod"/>
            </a:pPr>
            <a:r>
              <a:rPr lang="it-IT" dirty="0" smtClean="0"/>
              <a:t>Chiarezza nella lettura del progetto e di come effettuare la creazione dell’applicazione finale </a:t>
            </a:r>
            <a:r>
              <a:rPr lang="it-IT" b="1" dirty="0" err="1" smtClean="0"/>
              <a:t>astrendo</a:t>
            </a:r>
            <a:r>
              <a:rPr lang="it-IT" dirty="0" smtClean="0"/>
              <a:t> dalla fase di configurazione.</a:t>
            </a:r>
          </a:p>
          <a:p>
            <a:pPr marL="342900" indent="-342900">
              <a:buAutoNum type="arabicPeriod"/>
            </a:pPr>
            <a:r>
              <a:rPr lang="it-IT" dirty="0" err="1" smtClean="0"/>
              <a:t>Modularizzazione</a:t>
            </a:r>
            <a:r>
              <a:rPr lang="it-IT" dirty="0" smtClean="0"/>
              <a:t> del progetto in sotto progetti più semplici, permette di spostare le dipendenze verso il basso, diminuendo la complessità generale e individuando solo le dipendenze necessarie.</a:t>
            </a:r>
          </a:p>
          <a:p>
            <a:pPr marL="342900" indent="-342900">
              <a:buAutoNum type="arabicPeriod"/>
            </a:pPr>
            <a:r>
              <a:rPr lang="it-IT" dirty="0" smtClean="0"/>
              <a:t>Unico punto centralizzato di configurazione: file </a:t>
            </a:r>
            <a:r>
              <a:rPr lang="it-IT" b="1" dirty="0" err="1" smtClean="0"/>
              <a:t>pom.xml</a:t>
            </a:r>
            <a:endParaRPr lang="it-IT" b="1" dirty="0"/>
          </a:p>
          <a:p>
            <a:pPr marL="342900" indent="-342900">
              <a:buAutoNum type="arabicPeriod"/>
            </a:pPr>
            <a:r>
              <a:rPr lang="it-IT" dirty="0" smtClean="0"/>
              <a:t>Altamente configurabile in ogni su parte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1187624" y="1484784"/>
            <a:ext cx="568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- Sorgenti java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187624" y="1916832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- Altri file di risorse (xml, </a:t>
            </a:r>
            <a:r>
              <a:rPr lang="it-IT" dirty="0" err="1" smtClean="0"/>
              <a:t>properties</a:t>
            </a:r>
            <a:r>
              <a:rPr lang="it-IT" dirty="0" smtClean="0"/>
              <a:t>, file di internazionalizzazione ecc..)</a:t>
            </a:r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187624" y="2348880"/>
            <a:ext cx="7776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it-IT" dirty="0" smtClean="0"/>
              <a:t> Sorgenti web</a:t>
            </a:r>
          </a:p>
          <a:p>
            <a:r>
              <a:rPr lang="it-IT" dirty="0" smtClean="0">
                <a:sym typeface="Wingdings" pitchFamily="2" charset="2"/>
              </a:rPr>
              <a:t>    </a:t>
            </a:r>
            <a:r>
              <a:rPr lang="it-IT" dirty="0" smtClean="0"/>
              <a:t> pagine .</a:t>
            </a:r>
            <a:r>
              <a:rPr lang="it-IT" dirty="0" err="1" smtClean="0"/>
              <a:t>jsp</a:t>
            </a:r>
            <a:endParaRPr lang="it-IT" dirty="0" smtClean="0"/>
          </a:p>
          <a:p>
            <a:r>
              <a:rPr lang="it-IT" dirty="0" smtClean="0">
                <a:sym typeface="Wingdings" pitchFamily="2" charset="2"/>
              </a:rPr>
              <a:t>     </a:t>
            </a:r>
            <a:r>
              <a:rPr lang="it-IT" dirty="0" err="1" smtClean="0"/>
              <a:t>web.xml</a:t>
            </a:r>
            <a:r>
              <a:rPr lang="it-IT" dirty="0" smtClean="0"/>
              <a:t> (configura l’applicazione web definendo gli </a:t>
            </a:r>
            <a:r>
              <a:rPr lang="it-IT" dirty="0" err="1" smtClean="0"/>
              <a:t>endpoint</a:t>
            </a:r>
            <a:r>
              <a:rPr lang="it-IT" dirty="0" smtClean="0"/>
              <a:t> a cui    </a:t>
            </a:r>
          </a:p>
          <a:p>
            <a:r>
              <a:rPr lang="it-IT" dirty="0"/>
              <a:t> </a:t>
            </a:r>
            <a:r>
              <a:rPr lang="it-IT" dirty="0" smtClean="0"/>
              <a:t>        rispondono delle </a:t>
            </a:r>
            <a:r>
              <a:rPr lang="it-IT" dirty="0" err="1" smtClean="0"/>
              <a:t>servlet</a:t>
            </a:r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827584" y="3501008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- </a:t>
            </a:r>
            <a:r>
              <a:rPr lang="it-IT" dirty="0" err="1" smtClean="0"/>
              <a:t>pom.xml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525238"/>
          </a:xfrm>
        </p:spPr>
        <p:txBody>
          <a:bodyPr>
            <a:normAutofit/>
          </a:bodyPr>
          <a:lstStyle/>
          <a:p>
            <a:r>
              <a:rPr lang="it-IT" sz="2800" dirty="0" smtClean="0"/>
              <a:t>Applicativi web con l’utilizzo di </a:t>
            </a:r>
            <a:r>
              <a:rPr lang="it-IT" sz="2800" dirty="0" err="1" smtClean="0"/>
              <a:t>Maven</a:t>
            </a:r>
            <a:r>
              <a:rPr lang="it-IT" sz="2800" dirty="0" smtClean="0"/>
              <a:t> - esempio</a:t>
            </a:r>
            <a:endParaRPr lang="it-IT" sz="2800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713878"/>
            <a:ext cx="8292653" cy="61523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1"/>
            <a:ext cx="7772400" cy="1124744"/>
          </a:xfrm>
        </p:spPr>
        <p:txBody>
          <a:bodyPr/>
          <a:lstStyle/>
          <a:p>
            <a:r>
              <a:rPr lang="it-IT" dirty="0" smtClean="0"/>
              <a:t>Applicativi web - </a:t>
            </a:r>
            <a:r>
              <a:rPr lang="it-IT" dirty="0" err="1" smtClean="0"/>
              <a:t>Tier</a:t>
            </a: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611560" y="1124744"/>
            <a:ext cx="8388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/>
              <a:t>Nella programmazione web, le Best </a:t>
            </a:r>
            <a:r>
              <a:rPr lang="it-IT" sz="2000" dirty="0" err="1" smtClean="0"/>
              <a:t>Practies</a:t>
            </a:r>
            <a:r>
              <a:rPr lang="it-IT" sz="2000" dirty="0" smtClean="0"/>
              <a:t> consigliano un’architettura 3-Tier</a:t>
            </a:r>
            <a:endParaRPr lang="it-IT" sz="2000" dirty="0"/>
          </a:p>
        </p:txBody>
      </p:sp>
      <p:pic>
        <p:nvPicPr>
          <p:cNvPr id="1026" name="Picture 2" descr="http://www.codeproject.com/KB/wiki-aspnet/667431/3-tier_architecture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700808"/>
            <a:ext cx="6048672" cy="46634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verinice.org/uploads/pics/verinice_3-Tier-Architektur_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4625" y="0"/>
            <a:ext cx="5219376" cy="3284984"/>
          </a:xfrm>
          <a:prstGeom prst="rect">
            <a:avLst/>
          </a:prstGeom>
          <a:noFill/>
        </p:spPr>
      </p:pic>
      <p:pic>
        <p:nvPicPr>
          <p:cNvPr id="3076" name="Picture 4" descr="http://www.codeproject.com/KB/aspnet/482541/3-tier_Architectur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83840" y="2780928"/>
            <a:ext cx="6096000" cy="40386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792088"/>
          </a:xfrm>
        </p:spPr>
        <p:txBody>
          <a:bodyPr>
            <a:normAutofit/>
          </a:bodyPr>
          <a:lstStyle/>
          <a:p>
            <a:r>
              <a:rPr lang="it-IT" dirty="0" err="1" smtClean="0"/>
              <a:t>DataSource</a:t>
            </a:r>
            <a:r>
              <a:rPr lang="it-IT" dirty="0" smtClean="0"/>
              <a:t> Pool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1187624" y="1484784"/>
            <a:ext cx="568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Pool di connessioni: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187624" y="1916832"/>
            <a:ext cx="7632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- Mantiene un certo numero di connessioni che vengono istanziate una sola volta e recuperate in maniera più rapida quando richieste. </a:t>
            </a:r>
            <a:endParaRPr lang="it-IT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899592" y="5373216"/>
            <a:ext cx="78488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Vantaggi:</a:t>
            </a:r>
            <a:endParaRPr lang="it-IT" dirty="0" smtClean="0"/>
          </a:p>
          <a:p>
            <a:pPr marL="342900" indent="-342900">
              <a:buAutoNum type="arabicPeriod"/>
            </a:pPr>
            <a:r>
              <a:rPr lang="it-IT" dirty="0" smtClean="0"/>
              <a:t>Evitare di aprire un numero spropositato di connessioni</a:t>
            </a:r>
          </a:p>
          <a:p>
            <a:pPr marL="342900" indent="-342900">
              <a:buAutoNum type="arabicPeriod"/>
            </a:pPr>
            <a:r>
              <a:rPr lang="it-IT" dirty="0" smtClean="0"/>
              <a:t>Gestire le </a:t>
            </a:r>
            <a:r>
              <a:rPr lang="it-IT" dirty="0" err="1" smtClean="0"/>
              <a:t>connnessioni</a:t>
            </a:r>
            <a:r>
              <a:rPr lang="it-IT" dirty="0" smtClean="0"/>
              <a:t> internamente al pool (chiusura </a:t>
            </a:r>
            <a:r>
              <a:rPr lang="it-IT" dirty="0" err="1" smtClean="0"/>
              <a:t>ResultSet</a:t>
            </a:r>
            <a:r>
              <a:rPr lang="it-IT" dirty="0" smtClean="0"/>
              <a:t>, ecc).</a:t>
            </a:r>
          </a:p>
          <a:p>
            <a:pPr marL="342900" indent="-342900">
              <a:buAutoNum type="arabicPeriod"/>
            </a:pPr>
            <a:r>
              <a:rPr lang="it-IT" dirty="0" smtClean="0"/>
              <a:t>Sfrutta il concetto di separazione dei </a:t>
            </a:r>
            <a:r>
              <a:rPr lang="it-IT" dirty="0" err="1"/>
              <a:t>T</a:t>
            </a:r>
            <a:r>
              <a:rPr lang="it-IT" dirty="0" err="1" smtClean="0"/>
              <a:t>ier</a:t>
            </a:r>
            <a:endParaRPr lang="it-IT" dirty="0" smtClean="0"/>
          </a:p>
        </p:txBody>
      </p:sp>
      <p:pic>
        <p:nvPicPr>
          <p:cNvPr id="19458" name="Picture 2" descr="https://docs.oracle.com/cd/B19306_01/appdev.102/b14250/img/lnoci043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564904"/>
            <a:ext cx="5328592" cy="27502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792088"/>
          </a:xfrm>
        </p:spPr>
        <p:txBody>
          <a:bodyPr>
            <a:normAutofit/>
          </a:bodyPr>
          <a:lstStyle/>
          <a:p>
            <a:r>
              <a:rPr lang="it-IT" dirty="0" smtClean="0"/>
              <a:t>Business </a:t>
            </a:r>
            <a:r>
              <a:rPr lang="it-IT" dirty="0" err="1" smtClean="0"/>
              <a:t>Rules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1043608" y="1124744"/>
            <a:ext cx="5688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Libreria </a:t>
            </a:r>
            <a:r>
              <a:rPr lang="it-IT" sz="2400" dirty="0" err="1" smtClean="0"/>
              <a:t>Drools</a:t>
            </a:r>
            <a:endParaRPr lang="it-IT" sz="24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115616" y="1484784"/>
            <a:ext cx="76328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it-IT" dirty="0" smtClean="0"/>
              <a:t> Gestisce l’implementazione delle regole di business implementando una base di conoscenza e delle regole di deduzione </a:t>
            </a:r>
            <a:r>
              <a:rPr lang="it-IT" dirty="0" err="1" smtClean="0"/>
              <a:t>if</a:t>
            </a:r>
            <a:r>
              <a:rPr lang="it-IT" dirty="0" smtClean="0"/>
              <a:t> </a:t>
            </a:r>
            <a:r>
              <a:rPr lang="it-IT" dirty="0" smtClean="0">
                <a:sym typeface="Wingdings" pitchFamily="2" charset="2"/>
              </a:rPr>
              <a:t></a:t>
            </a:r>
            <a:r>
              <a:rPr lang="it-IT" dirty="0" smtClean="0"/>
              <a:t> </a:t>
            </a:r>
            <a:r>
              <a:rPr lang="it-IT" dirty="0" err="1" smtClean="0"/>
              <a:t>then</a:t>
            </a:r>
            <a:r>
              <a:rPr lang="it-IT" dirty="0" smtClean="0"/>
              <a:t>.</a:t>
            </a:r>
          </a:p>
          <a:p>
            <a:pPr>
              <a:buFontTx/>
              <a:buChar char="-"/>
            </a:pPr>
            <a:r>
              <a:rPr lang="it-IT" dirty="0" smtClean="0"/>
              <a:t> E’ possibile implementare le regole di business in modo totalmente distaccato dal codice sorgente ed ottenere </a:t>
            </a:r>
            <a:r>
              <a:rPr lang="it-IT" dirty="0" err="1" smtClean="0"/>
              <a:t>manutenibilità</a:t>
            </a:r>
            <a:r>
              <a:rPr lang="it-IT" dirty="0" smtClean="0"/>
              <a:t>, leggibilità ed alta efficienza. A questo si aggiunge un </a:t>
            </a:r>
            <a:r>
              <a:rPr lang="it-IT" b="1" i="1" dirty="0" err="1" smtClean="0"/>
              <a:t>engine</a:t>
            </a:r>
            <a:r>
              <a:rPr lang="it-IT" dirty="0" smtClean="0"/>
              <a:t> che elabora le regole e le applica agli oggetti.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952" y="3140968"/>
            <a:ext cx="7496175" cy="2733675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1331640" y="4581128"/>
            <a:ext cx="7560840" cy="7920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1331640" y="5271999"/>
            <a:ext cx="7560840" cy="7920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792088"/>
          </a:xfrm>
        </p:spPr>
        <p:txBody>
          <a:bodyPr>
            <a:normAutofit/>
          </a:bodyPr>
          <a:lstStyle/>
          <a:p>
            <a:r>
              <a:rPr lang="it-IT" dirty="0" smtClean="0"/>
              <a:t>Spring Framework</a:t>
            </a:r>
            <a:endParaRPr lang="it-IT" dirty="0"/>
          </a:p>
        </p:txBody>
      </p:sp>
      <p:pic>
        <p:nvPicPr>
          <p:cNvPr id="1026" name="Picture 2" descr="http://docs.spring.io/spring-framework/docs/3.0.x/reference/images/spring-overvie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4048" y="2623199"/>
            <a:ext cx="4989735" cy="3852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/>
          <p:cNvSpPr txBox="1"/>
          <p:nvPr/>
        </p:nvSpPr>
        <p:spPr>
          <a:xfrm>
            <a:off x="899592" y="980728"/>
            <a:ext cx="70567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 smtClean="0"/>
              <a:t>Allevia il carico di programmazione</a:t>
            </a:r>
            <a:endParaRPr lang="it-IT" sz="1600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899592" y="1226703"/>
            <a:ext cx="70567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 smtClean="0"/>
              <a:t>Definisce ogni sua parte con file di configurazione xml</a:t>
            </a:r>
            <a:endParaRPr lang="it-IT" sz="1600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899592" y="1480428"/>
            <a:ext cx="74168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 smtClean="0"/>
              <a:t>Si integra con una vasta serie di altri </a:t>
            </a:r>
            <a:r>
              <a:rPr lang="it-IT" sz="1600" dirty="0" err="1" smtClean="0"/>
              <a:t>framework</a:t>
            </a:r>
            <a:r>
              <a:rPr lang="it-IT" sz="1600" dirty="0" smtClean="0"/>
              <a:t>, quindi è altamente consigliabile</a:t>
            </a:r>
            <a:endParaRPr lang="it-IT" sz="1600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906488" y="1772816"/>
            <a:ext cx="7704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 smtClean="0"/>
              <a:t>Affronta moltissimi temi e problematiche legate alle applicazioni java/web (dall’invio delle email, alle transazioni su database, dalla sicurezza ai web service)</a:t>
            </a: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2379847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792088"/>
          </a:xfrm>
        </p:spPr>
        <p:txBody>
          <a:bodyPr>
            <a:normAutofit/>
          </a:bodyPr>
          <a:lstStyle/>
          <a:p>
            <a:r>
              <a:rPr lang="it-IT" dirty="0" smtClean="0"/>
              <a:t>Spring Framework (2)</a:t>
            </a:r>
            <a:endParaRPr lang="it-IT" dirty="0"/>
          </a:p>
        </p:txBody>
      </p:sp>
      <p:pic>
        <p:nvPicPr>
          <p:cNvPr id="2050" name="Picture 2" descr="https://mashupfactory.files.wordpress.com/2008/02/spring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74"/>
          <a:stretch/>
        </p:blipFill>
        <p:spPr bwMode="auto">
          <a:xfrm>
            <a:off x="0" y="908720"/>
            <a:ext cx="9144000" cy="5933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608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792088"/>
          </a:xfrm>
        </p:spPr>
        <p:txBody>
          <a:bodyPr>
            <a:normAutofit/>
          </a:bodyPr>
          <a:lstStyle/>
          <a:p>
            <a:r>
              <a:rPr lang="it-IT" dirty="0" smtClean="0"/>
              <a:t>Consigli</a:t>
            </a:r>
            <a:endParaRPr lang="it-IT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827584" y="1052736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err="1" smtClean="0"/>
              <a:t>Vector</a:t>
            </a:r>
            <a:r>
              <a:rPr lang="it-IT" dirty="0" smtClean="0"/>
              <a:t> o List ???</a:t>
            </a: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3599192" y="1056150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Risposta: dipende.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827447" y="2570671"/>
            <a:ext cx="80648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 smtClean="0"/>
              <a:t>Se si utilizzano </a:t>
            </a:r>
            <a:r>
              <a:rPr lang="it-IT" sz="1600" dirty="0" err="1" smtClean="0"/>
              <a:t>result</a:t>
            </a:r>
            <a:r>
              <a:rPr lang="it-IT" sz="1600" dirty="0" smtClean="0"/>
              <a:t> set </a:t>
            </a:r>
            <a:r>
              <a:rPr lang="it-IT" sz="1600" dirty="0" err="1" smtClean="0"/>
              <a:t>nativamente</a:t>
            </a:r>
            <a:r>
              <a:rPr lang="it-IT" sz="1600" dirty="0" smtClean="0"/>
              <a:t> fare attenzione che vengano chiusi in un blocco </a:t>
            </a:r>
            <a:r>
              <a:rPr lang="it-IT" sz="1600" b="1" dirty="0" err="1" smtClean="0"/>
              <a:t>finally</a:t>
            </a:r>
            <a:endParaRPr lang="it-IT" sz="1600" b="1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082" y="2962210"/>
            <a:ext cx="4048125" cy="1476375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683568" y="4512648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Iterator o List ???</a:t>
            </a:r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3563888" y="4499168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Risposta: dipende.</a:t>
            </a:r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827447" y="1565532"/>
            <a:ext cx="33125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Questione </a:t>
            </a:r>
            <a:r>
              <a:rPr lang="it-IT" sz="1400" dirty="0" err="1" smtClean="0"/>
              <a:t>Thread-safe</a:t>
            </a:r>
            <a:r>
              <a:rPr lang="it-IT" sz="1400" dirty="0"/>
              <a:t>: </a:t>
            </a:r>
            <a:r>
              <a:rPr lang="it-IT" sz="1400" dirty="0">
                <a:hlinkClick r:id="rId3"/>
              </a:rPr>
              <a:t>http://</a:t>
            </a:r>
            <a:r>
              <a:rPr lang="it-IT" sz="1400" dirty="0" smtClean="0">
                <a:hlinkClick r:id="rId3"/>
              </a:rPr>
              <a:t>it.wikipedia.org/wiki/Thread_safety</a:t>
            </a:r>
            <a:r>
              <a:rPr lang="it-IT" sz="1400" dirty="0" smtClean="0"/>
              <a:t> </a:t>
            </a:r>
            <a:endParaRPr lang="it-IT" sz="1400" dirty="0"/>
          </a:p>
        </p:txBody>
      </p:sp>
      <p:pic>
        <p:nvPicPr>
          <p:cNvPr id="3074" name="Picture 2" descr="http://ezeon.in/blog/wp-content/uploads/2014/02/vector_arraylist_concurrent_acces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942" y="874159"/>
            <a:ext cx="2791235" cy="175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2780928"/>
            <a:ext cx="8229600" cy="1143000"/>
          </a:xfrm>
        </p:spPr>
        <p:txBody>
          <a:bodyPr/>
          <a:lstStyle/>
          <a:p>
            <a:r>
              <a:rPr lang="it-IT" dirty="0" smtClean="0"/>
              <a:t>Grazie per l’attenzione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</TotalTime>
  <Words>571</Words>
  <Application>Microsoft Office PowerPoint</Application>
  <PresentationFormat>Presentazione su schermo (4:3)</PresentationFormat>
  <Paragraphs>63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6" baseType="lpstr">
      <vt:lpstr>Arial</vt:lpstr>
      <vt:lpstr>Calibri</vt:lpstr>
      <vt:lpstr>Wingdings</vt:lpstr>
      <vt:lpstr>Tema di Office</vt:lpstr>
      <vt:lpstr>Applicativi web (java)</vt:lpstr>
      <vt:lpstr>Applicativi web con l’utilizzo di Maven</vt:lpstr>
      <vt:lpstr>Applicativi web con l’utilizzo di Maven</vt:lpstr>
      <vt:lpstr>Applicativi web con l’utilizzo di Maven - esempio</vt:lpstr>
      <vt:lpstr>Applicativi web - Tier</vt:lpstr>
      <vt:lpstr>Presentazione standard di PowerPoint</vt:lpstr>
      <vt:lpstr>DataSource Pool</vt:lpstr>
      <vt:lpstr>Business Rules</vt:lpstr>
      <vt:lpstr>Spring Framework</vt:lpstr>
      <vt:lpstr>Spring Framework (2)</vt:lpstr>
      <vt:lpstr>Consigli</vt:lpstr>
      <vt:lpstr>Grazie per l’attenzione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Applicativi web(java)</dc:title>
  <dc:creator>Alessandro</dc:creator>
  <cp:lastModifiedBy>SanteS</cp:lastModifiedBy>
  <cp:revision>36</cp:revision>
  <dcterms:created xsi:type="dcterms:W3CDTF">2014-11-10T18:51:31Z</dcterms:created>
  <dcterms:modified xsi:type="dcterms:W3CDTF">2014-11-11T09:00:05Z</dcterms:modified>
</cp:coreProperties>
</file>