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5" r:id="rId5"/>
    <p:sldId id="259" r:id="rId6"/>
    <p:sldId id="260" r:id="rId7"/>
    <p:sldId id="266" r:id="rId8"/>
    <p:sldId id="261" r:id="rId9"/>
    <p:sldId id="262" r:id="rId10"/>
    <p:sldId id="263" r:id="rId11"/>
    <p:sldId id="264" r:id="rId12"/>
    <p:sldId id="267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B7890C-53F9-4736-8C2E-32FF2F18EAD8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03D782-FFC3-4E35-80D2-965052DAD49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2341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3D782-FFC3-4E35-80D2-965052DAD496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9903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17A2-D500-478C-999D-CA4F8BC7206B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FCC5-2B2B-460F-BBDC-865DE95511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0305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17A2-D500-478C-999D-CA4F8BC7206B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FCC5-2B2B-460F-BBDC-865DE95511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0872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17A2-D500-478C-999D-CA4F8BC7206B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FCC5-2B2B-460F-BBDC-865DE95511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4107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17A2-D500-478C-999D-CA4F8BC7206B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FCC5-2B2B-460F-BBDC-865DE95511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5925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17A2-D500-478C-999D-CA4F8BC7206B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FCC5-2B2B-460F-BBDC-865DE95511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2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17A2-D500-478C-999D-CA4F8BC7206B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FCC5-2B2B-460F-BBDC-865DE95511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710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17A2-D500-478C-999D-CA4F8BC7206B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FCC5-2B2B-460F-BBDC-865DE95511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9970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17A2-D500-478C-999D-CA4F8BC7206B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FCC5-2B2B-460F-BBDC-865DE95511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522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17A2-D500-478C-999D-CA4F8BC7206B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FCC5-2B2B-460F-BBDC-865DE95511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4881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17A2-D500-478C-999D-CA4F8BC7206B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FCC5-2B2B-460F-BBDC-865DE95511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0399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17A2-D500-478C-999D-CA4F8BC7206B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FCC5-2B2B-460F-BBDC-865DE95511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4662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317A2-D500-478C-999D-CA4F8BC7206B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DFCC5-2B2B-460F-BBDC-865DE95511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662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Integry </a:t>
            </a:r>
            <a:r>
              <a:rPr lang="it-IT" dirty="0" err="1" smtClean="0"/>
              <a:t>Managment</a:t>
            </a:r>
            <a:r>
              <a:rPr lang="it-IT" dirty="0" smtClean="0"/>
              <a:t> System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Sistema per la gestione delle </a:t>
            </a:r>
            <a:r>
              <a:rPr lang="it-IT" dirty="0" err="1" smtClean="0"/>
              <a:t>Entity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96" y="727206"/>
            <a:ext cx="3226535" cy="13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6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 smtClean="0"/>
              <a:t>Entity</a:t>
            </a:r>
            <a:r>
              <a:rPr lang="it-IT" dirty="0" smtClean="0"/>
              <a:t> </a:t>
            </a:r>
            <a:r>
              <a:rPr lang="it-IT" dirty="0" err="1" smtClean="0"/>
              <a:t>Managment</a:t>
            </a:r>
            <a:r>
              <a:rPr lang="it-IT" dirty="0" smtClean="0"/>
              <a:t> System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Linguaggio ad alto livello per le </a:t>
            </a:r>
            <a:r>
              <a:rPr lang="it-IT" dirty="0" err="1" smtClean="0"/>
              <a:t>Entity</a:t>
            </a:r>
            <a:endParaRPr lang="it-IT" dirty="0" smtClean="0"/>
          </a:p>
          <a:p>
            <a:r>
              <a:rPr lang="it-IT" dirty="0" smtClean="0"/>
              <a:t>Gestisce la persistenza delle </a:t>
            </a:r>
            <a:r>
              <a:rPr lang="it-IT" dirty="0" err="1" smtClean="0"/>
              <a:t>Entity</a:t>
            </a:r>
            <a:r>
              <a:rPr lang="it-IT" dirty="0" smtClean="0"/>
              <a:t> mantenendo caratteristiche di:</a:t>
            </a:r>
          </a:p>
          <a:p>
            <a:pPr lvl="1">
              <a:buFontTx/>
              <a:buChar char="-"/>
            </a:pPr>
            <a:r>
              <a:rPr lang="it-IT" dirty="0" err="1" smtClean="0"/>
              <a:t>Transazionalità</a:t>
            </a:r>
            <a:r>
              <a:rPr lang="it-IT" dirty="0" smtClean="0"/>
              <a:t> </a:t>
            </a:r>
          </a:p>
          <a:p>
            <a:pPr lvl="1">
              <a:buFontTx/>
              <a:buChar char="-"/>
            </a:pPr>
            <a:r>
              <a:rPr lang="it-IT" dirty="0" smtClean="0"/>
              <a:t>Gestione delle </a:t>
            </a:r>
            <a:r>
              <a:rPr lang="it-IT" dirty="0" err="1" smtClean="0"/>
              <a:t>entity</a:t>
            </a:r>
            <a:r>
              <a:rPr lang="it-IT" dirty="0" smtClean="0"/>
              <a:t> correlate</a:t>
            </a:r>
          </a:p>
          <a:p>
            <a:pPr lvl="1">
              <a:buFontTx/>
              <a:buChar char="-"/>
            </a:pPr>
            <a:r>
              <a:rPr lang="it-IT" dirty="0" smtClean="0"/>
              <a:t>Allineamento dei dati tramite sincronizzazione</a:t>
            </a:r>
          </a:p>
          <a:p>
            <a:r>
              <a:rPr lang="it-IT" dirty="0" smtClean="0"/>
              <a:t>Interfaccia semplice grazie ad un unico servizio REST che accetta qualsiasi </a:t>
            </a:r>
            <a:r>
              <a:rPr lang="it-IT" dirty="0" err="1" smtClean="0"/>
              <a:t>Entity</a:t>
            </a:r>
            <a:endParaRPr lang="it-IT" dirty="0" smtClean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5720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Architettura</a:t>
            </a:r>
            <a:endParaRPr lang="it-IT" dirty="0"/>
          </a:p>
        </p:txBody>
      </p:sp>
      <p:pic>
        <p:nvPicPr>
          <p:cNvPr id="4" name="Immagine 3" descr="http://infomedfi.pbworks.com/f/1228854733/database_atutor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98" y="1578465"/>
            <a:ext cx="4415184" cy="34507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vale 4"/>
          <p:cNvSpPr/>
          <p:nvPr/>
        </p:nvSpPr>
        <p:spPr>
          <a:xfrm>
            <a:off x="4073237" y="3080011"/>
            <a:ext cx="1111827" cy="176215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5787736" y="1578465"/>
            <a:ext cx="556606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/>
              <a:t>Ogni </a:t>
            </a:r>
            <a:r>
              <a:rPr lang="it-IT" dirty="0" err="1"/>
              <a:t>entity</a:t>
            </a:r>
            <a:r>
              <a:rPr lang="it-IT" dirty="0"/>
              <a:t> è una classe java che estende </a:t>
            </a:r>
            <a:r>
              <a:rPr lang="it-IT" i="1" dirty="0" err="1" smtClean="0"/>
              <a:t>EntityBase</a:t>
            </a:r>
            <a:endParaRPr lang="it-IT" i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i="1" dirty="0" smtClean="0"/>
          </a:p>
          <a:p>
            <a:pPr algn="just"/>
            <a:endParaRPr lang="it-IT" i="1" dirty="0"/>
          </a:p>
          <a:p>
            <a:pPr algn="just"/>
            <a:endParaRPr lang="it-IT" i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/>
              <a:t>Ogni classe </a:t>
            </a:r>
            <a:r>
              <a:rPr lang="it-IT" dirty="0" err="1"/>
              <a:t>Entity</a:t>
            </a:r>
            <a:r>
              <a:rPr lang="it-IT" dirty="0"/>
              <a:t> contiene una serie di </a:t>
            </a:r>
            <a:r>
              <a:rPr lang="it-IT" dirty="0" err="1"/>
              <a:t>Annotation</a:t>
            </a:r>
            <a:r>
              <a:rPr lang="it-IT" dirty="0"/>
              <a:t> che determinano a che tabella si riferisce e come vengono mappati i campi.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i="1" dirty="0"/>
          </a:p>
          <a:p>
            <a:endParaRPr lang="it-IT" i="1" dirty="0" smtClean="0"/>
          </a:p>
          <a:p>
            <a:endParaRPr lang="it-IT" i="1" dirty="0"/>
          </a:p>
          <a:p>
            <a:endParaRPr lang="it-IT" i="1" dirty="0" smtClean="0"/>
          </a:p>
          <a:p>
            <a:endParaRPr lang="it-IT" i="1" dirty="0"/>
          </a:p>
          <a:p>
            <a:endParaRPr lang="it-IT" i="1" dirty="0" smtClean="0"/>
          </a:p>
          <a:p>
            <a:endParaRPr lang="it-IT" i="1" dirty="0"/>
          </a:p>
          <a:p>
            <a:endParaRPr lang="it-IT" i="1" dirty="0" smtClean="0"/>
          </a:p>
          <a:p>
            <a:endParaRPr lang="it-IT" i="1" dirty="0"/>
          </a:p>
          <a:p>
            <a:endParaRPr lang="it-IT" dirty="0"/>
          </a:p>
        </p:txBody>
      </p:sp>
      <p:pic>
        <p:nvPicPr>
          <p:cNvPr id="8" name="Immagine 7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0" y="1951962"/>
            <a:ext cx="2996045" cy="55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4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 smtClean="0"/>
              <a:t>Entity</a:t>
            </a:r>
            <a:r>
              <a:rPr lang="it-IT" dirty="0" smtClean="0"/>
              <a:t> Base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4350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1600" dirty="0"/>
              <a:t>Questa classe definisce la radice delle </a:t>
            </a:r>
            <a:r>
              <a:rPr lang="it-IT" sz="1600" dirty="0" err="1"/>
              <a:t>Entity</a:t>
            </a:r>
            <a:r>
              <a:rPr lang="it-IT" sz="1600" dirty="0"/>
              <a:t>, implementa </a:t>
            </a:r>
            <a:r>
              <a:rPr lang="it-IT" sz="1600" i="1" dirty="0" err="1"/>
              <a:t>EntityInterface</a:t>
            </a:r>
            <a:r>
              <a:rPr lang="it-IT" sz="1600" dirty="0"/>
              <a:t> e contiene al suo interno le proprietà per definire un </a:t>
            </a:r>
            <a:r>
              <a:rPr lang="it-IT" sz="1600" dirty="0" smtClean="0"/>
              <a:t>linguaggio </a:t>
            </a:r>
            <a:r>
              <a:rPr lang="it-IT" sz="1600" dirty="0"/>
              <a:t>sulle </a:t>
            </a:r>
            <a:r>
              <a:rPr lang="it-IT" sz="1600" dirty="0" err="1"/>
              <a:t>entity</a:t>
            </a:r>
            <a:r>
              <a:rPr lang="it-IT" sz="1600" dirty="0"/>
              <a:t>.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14400" y="2472065"/>
            <a:ext cx="368877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1400" b="0" i="0" u="none" strike="noStrike" cap="none" normalizeH="0" baseline="0" dirty="0" err="1" smtClean="0">
                <a:ln>
                  <a:noFill/>
                </a:ln>
                <a:solidFill>
                  <a:srgbClr val="0000C0"/>
                </a:solidFill>
                <a:effectLst/>
                <a:latin typeface="Consolas" panose="020B0609020204030204" pitchFamily="49" charset="0"/>
                <a:ea typeface="Arial" panose="020B0604020202020204" pitchFamily="34" charset="0"/>
                <a:cs typeface="Consolas" panose="020B0609020204030204" pitchFamily="49" charset="0"/>
              </a:rPr>
              <a:t>operation</a:t>
            </a:r>
            <a:r>
              <a:rPr kumimoji="0" lang="it-IT" altLang="it-IT" sz="14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è di tipo </a:t>
            </a:r>
            <a:r>
              <a:rPr kumimoji="0" lang="it-IT" altLang="it-IT" sz="1400" b="0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OperationType</a:t>
            </a:r>
            <a:endParaRPr kumimoji="0" lang="it-IT" alt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kumimoji="0" lang="it-IT" alt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3073" name="Immagin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26326"/>
            <a:ext cx="4010028" cy="258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673436" y="2466942"/>
            <a:ext cx="587086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1400" b="0" i="0" u="none" strike="noStrike" cap="none" normalizeH="0" baseline="0" dirty="0" err="1" smtClean="0">
                <a:ln>
                  <a:noFill/>
                </a:ln>
                <a:solidFill>
                  <a:srgbClr val="0000C0"/>
                </a:solidFill>
                <a:effectLst/>
                <a:latin typeface="Consolas" panose="020B0609020204030204" pitchFamily="49" charset="0"/>
                <a:ea typeface="Arial" panose="020B0604020202020204" pitchFamily="34" charset="0"/>
                <a:cs typeface="Consolas" panose="020B0609020204030204" pitchFamily="49" charset="0"/>
              </a:rPr>
              <a:t>whereCond</a:t>
            </a:r>
            <a:r>
              <a:rPr kumimoji="0" lang="it-IT" altLang="it-IT" sz="1400" b="0" i="0" u="none" strike="noStrike" cap="none" normalizeH="0" baseline="0" dirty="0" smtClean="0">
                <a:ln>
                  <a:noFill/>
                </a:ln>
                <a:solidFill>
                  <a:srgbClr val="0000C0"/>
                </a:solidFill>
                <a:effectLst/>
                <a:latin typeface="Consolas" panose="020B0609020204030204" pitchFamily="49" charset="0"/>
                <a:ea typeface="Arial" panose="020B0604020202020204" pitchFamily="34" charset="0"/>
                <a:cs typeface="Consolas" panose="020B0609020204030204" pitchFamily="49" charset="0"/>
              </a:rPr>
              <a:t> </a:t>
            </a:r>
            <a:r>
              <a:rPr kumimoji="0" lang="it-IT" altLang="it-IT" sz="14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che dichiara una possibile </a:t>
            </a:r>
            <a:r>
              <a:rPr kumimoji="0" lang="it-IT" altLang="it-IT" sz="1400" b="0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where</a:t>
            </a:r>
            <a:r>
              <a:rPr kumimoji="0" lang="it-IT" altLang="it-IT" sz="14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it-IT" altLang="it-IT" sz="1400" b="0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condition</a:t>
            </a:r>
            <a:r>
              <a:rPr kumimoji="0" lang="it-IT" altLang="it-IT" sz="14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da applicare all’operazione.</a:t>
            </a:r>
            <a:endParaRPr kumimoji="0" lang="it-IT" alt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1400" b="0" i="0" u="none" strike="noStrike" cap="none" normalizeH="0" baseline="0" dirty="0" smtClean="0">
                <a:ln>
                  <a:noFill/>
                </a:ln>
                <a:solidFill>
                  <a:srgbClr val="0000C0"/>
                </a:solidFill>
                <a:effectLst/>
                <a:latin typeface="Consolas" panose="020B0609020204030204" pitchFamily="49" charset="0"/>
                <a:ea typeface="Arial" panose="020B0604020202020204" pitchFamily="34" charset="0"/>
                <a:cs typeface="Consolas" panose="020B0609020204030204" pitchFamily="49" charset="0"/>
              </a:rPr>
              <a:t>connection</a:t>
            </a:r>
            <a:r>
              <a:rPr kumimoji="0" lang="it-IT" altLang="it-IT" sz="14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che gestisce la connessione al database.</a:t>
            </a:r>
            <a:endParaRPr kumimoji="0" lang="it-IT" alt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5560867" y="3654215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Aft>
                <a:spcPts val="900"/>
              </a:spcAft>
            </a:pPr>
            <a:r>
              <a:rPr lang="it-IT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L’obiettivo della </a:t>
            </a:r>
            <a:r>
              <a:rPr lang="it-IT" b="1" dirty="0" err="1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EntityBase</a:t>
            </a:r>
            <a:r>
              <a:rPr lang="it-IT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è di gestire qualsiasi </a:t>
            </a:r>
            <a:r>
              <a:rPr lang="it-IT" b="1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tipo di operazione richiesta</a:t>
            </a:r>
            <a:r>
              <a:rPr lang="it-IT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, ma </a:t>
            </a:r>
            <a:r>
              <a:rPr lang="it-IT" u="sng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non</a:t>
            </a:r>
            <a:r>
              <a:rPr lang="it-IT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di gestire la connessione, che gli viene solamente passata; questo meccanismo permette flessibilità, gestione della </a:t>
            </a:r>
            <a:r>
              <a:rPr lang="it-IT" i="1" u="sng" dirty="0" err="1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transazionalità</a:t>
            </a:r>
            <a:r>
              <a:rPr lang="it-IT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e delle sincronizzazioni.</a:t>
            </a:r>
            <a:endParaRPr lang="it-IT" dirty="0">
              <a:solidFill>
                <a:srgbClr val="40404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24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 smtClean="0"/>
              <a:t>Entity</a:t>
            </a:r>
            <a:endParaRPr lang="it-IT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828800" y="258733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2049" name="Immagin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784" y="1456001"/>
            <a:ext cx="2580648" cy="469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tangolo 5"/>
          <p:cNvSpPr/>
          <p:nvPr/>
        </p:nvSpPr>
        <p:spPr>
          <a:xfrm>
            <a:off x="1027814" y="2142631"/>
            <a:ext cx="6096000" cy="231755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ts val="900"/>
              </a:spcAft>
            </a:pPr>
            <a:r>
              <a:rPr lang="it-IT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Le </a:t>
            </a:r>
            <a:r>
              <a:rPr lang="it-IT" dirty="0" err="1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Annotation</a:t>
            </a:r>
            <a:r>
              <a:rPr lang="it-IT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implementate sono le seguenti:</a:t>
            </a:r>
          </a:p>
          <a:p>
            <a:pPr marL="342900" lvl="0" indent="-342900" algn="just">
              <a:lnSpc>
                <a:spcPct val="12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it-IT" b="1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@</a:t>
            </a:r>
            <a:r>
              <a:rPr lang="it-IT" b="1" dirty="0" err="1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Table</a:t>
            </a:r>
            <a:r>
              <a:rPr lang="it-IT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: definisce il nome di tabella</a:t>
            </a:r>
          </a:p>
          <a:p>
            <a:pPr marL="342900" lvl="0" indent="-342900">
              <a:lnSpc>
                <a:spcPct val="12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it-IT" b="1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@PK</a:t>
            </a:r>
            <a:r>
              <a:rPr lang="it-IT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: definisce se il campo è </a:t>
            </a:r>
            <a:r>
              <a:rPr lang="it-IT" dirty="0" err="1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primary</a:t>
            </a:r>
            <a:r>
              <a:rPr lang="it-IT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key</a:t>
            </a:r>
            <a:endParaRPr lang="it-IT" dirty="0" smtClean="0">
              <a:solidFill>
                <a:srgbClr val="40404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900"/>
              </a:spcAft>
              <a:buFont typeface="Symbol" panose="05050102010706020507" pitchFamily="18" charset="2"/>
              <a:buChar char=""/>
            </a:pPr>
            <a:r>
              <a:rPr lang="it-IT" b="1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@</a:t>
            </a:r>
            <a:r>
              <a:rPr lang="it-IT" b="1" dirty="0" err="1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SqlField</a:t>
            </a:r>
            <a:r>
              <a:rPr lang="it-IT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: definisce il corrispondente nome del campo </a:t>
            </a:r>
            <a:r>
              <a:rPr lang="it-IT" dirty="0" err="1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sql</a:t>
            </a:r>
            <a:endParaRPr lang="it-IT" dirty="0" smtClean="0">
              <a:solidFill>
                <a:srgbClr val="40404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20000"/>
              </a:lnSpc>
              <a:spcAft>
                <a:spcPts val="900"/>
              </a:spcAft>
            </a:pPr>
            <a:r>
              <a:rPr lang="it-IT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 tipi di dati corrispondono al tipo sul database.</a:t>
            </a:r>
            <a:endParaRPr lang="it-IT" dirty="0">
              <a:solidFill>
                <a:srgbClr val="40404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01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 smtClean="0"/>
              <a:t>Entity</a:t>
            </a:r>
            <a:r>
              <a:rPr lang="it-IT" dirty="0" smtClean="0"/>
              <a:t> Child</a:t>
            </a:r>
            <a:endParaRPr lang="it-IT" dirty="0"/>
          </a:p>
        </p:txBody>
      </p:sp>
      <p:sp>
        <p:nvSpPr>
          <p:cNvPr id="4" name="Segnaposto contenuto 2"/>
          <p:cNvSpPr>
            <a:spLocks noGrp="1"/>
          </p:cNvSpPr>
          <p:nvPr>
            <p:ph idx="1"/>
          </p:nvPr>
        </p:nvSpPr>
        <p:spPr>
          <a:xfrm>
            <a:off x="838200" y="1396704"/>
            <a:ext cx="10515600" cy="10162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400" dirty="0"/>
              <a:t>Nei casi in cui c’è una relazione </a:t>
            </a:r>
            <a:r>
              <a:rPr lang="it-IT" sz="2400" b="1" dirty="0"/>
              <a:t>master-</a:t>
            </a:r>
            <a:r>
              <a:rPr lang="it-IT" sz="2400" b="1" dirty="0" err="1"/>
              <a:t>detail</a:t>
            </a:r>
            <a:r>
              <a:rPr lang="it-IT" sz="2400" dirty="0"/>
              <a:t> o </a:t>
            </a:r>
            <a:r>
              <a:rPr lang="it-IT" sz="2400" b="1" dirty="0"/>
              <a:t>master-più </a:t>
            </a:r>
            <a:r>
              <a:rPr lang="it-IT" sz="2400" b="1" dirty="0" err="1"/>
              <a:t>detail</a:t>
            </a:r>
            <a:r>
              <a:rPr lang="it-IT" sz="2400" dirty="0"/>
              <a:t> o </a:t>
            </a:r>
            <a:r>
              <a:rPr lang="it-IT" sz="2400" b="1" dirty="0"/>
              <a:t>master-</a:t>
            </a:r>
            <a:r>
              <a:rPr lang="it-IT" sz="2400" b="1" dirty="0" err="1"/>
              <a:t>detail</a:t>
            </a:r>
            <a:r>
              <a:rPr lang="it-IT" sz="2400" b="1" dirty="0"/>
              <a:t>-</a:t>
            </a:r>
            <a:r>
              <a:rPr lang="it-IT" sz="2400" b="1" dirty="0" err="1"/>
              <a:t>detail</a:t>
            </a:r>
            <a:r>
              <a:rPr lang="it-IT" sz="2400" dirty="0"/>
              <a:t>, si definiscono nella </a:t>
            </a:r>
            <a:r>
              <a:rPr lang="it-IT" sz="2400" dirty="0" err="1"/>
              <a:t>Entity</a:t>
            </a:r>
            <a:r>
              <a:rPr lang="it-IT" sz="2400" dirty="0"/>
              <a:t> master sotto </a:t>
            </a:r>
            <a:r>
              <a:rPr lang="it-IT" sz="2400" dirty="0" err="1"/>
              <a:t>entity</a:t>
            </a:r>
            <a:r>
              <a:rPr lang="it-IT" sz="2400" dirty="0"/>
              <a:t>, come campi</a:t>
            </a:r>
            <a:r>
              <a:rPr lang="it-IT" sz="2400" dirty="0" smtClean="0"/>
              <a:t>:</a:t>
            </a:r>
            <a:endParaRPr lang="it-IT" sz="24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48530"/>
            <a:ext cx="5489550" cy="101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50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pPr algn="ctr"/>
            <a:r>
              <a:rPr lang="it-IT" dirty="0" err="1" smtClean="0"/>
              <a:t>Entity</a:t>
            </a:r>
            <a:r>
              <a:rPr lang="it-IT" dirty="0" smtClean="0"/>
              <a:t> correlate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765150" y="1493839"/>
            <a:ext cx="10982350" cy="2903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900"/>
              </a:spcAft>
            </a:pPr>
            <a:r>
              <a:rPr lang="it-IT" sz="2400" dirty="0" smtClean="0">
                <a:effectLst/>
                <a:ea typeface="Arial" panose="020B0604020202020204" pitchFamily="34" charset="0"/>
                <a:cs typeface="Arial" panose="020B0604020202020204" pitchFamily="34" charset="0"/>
              </a:rPr>
              <a:t>Ogni </a:t>
            </a:r>
            <a:r>
              <a:rPr lang="it-IT" sz="2400" dirty="0" err="1" smtClean="0">
                <a:effectLst/>
                <a:ea typeface="Arial" panose="020B0604020202020204" pitchFamily="34" charset="0"/>
                <a:cs typeface="Arial" panose="020B0604020202020204" pitchFamily="34" charset="0"/>
              </a:rPr>
              <a:t>Entity</a:t>
            </a:r>
            <a:r>
              <a:rPr lang="it-IT" sz="2400" dirty="0" smtClean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può essere legata ad altre; per tale motivo quando vogliamo gestire l’</a:t>
            </a:r>
            <a:r>
              <a:rPr lang="it-IT" sz="2400" dirty="0" err="1" smtClean="0">
                <a:effectLst/>
                <a:ea typeface="Arial" panose="020B0604020202020204" pitchFamily="34" charset="0"/>
                <a:cs typeface="Arial" panose="020B0604020202020204" pitchFamily="34" charset="0"/>
              </a:rPr>
              <a:t>entity</a:t>
            </a:r>
            <a:r>
              <a:rPr lang="it-IT" sz="2400" dirty="0" smtClean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principale, dobbiamo gestire anche quelle correlate. Nel caso di un inserimento, se vi sono </a:t>
            </a:r>
            <a:r>
              <a:rPr lang="it-IT" sz="2400" dirty="0" err="1" smtClean="0">
                <a:effectLst/>
                <a:ea typeface="Arial" panose="020B0604020202020204" pitchFamily="34" charset="0"/>
                <a:cs typeface="Arial" panose="020B0604020202020204" pitchFamily="34" charset="0"/>
              </a:rPr>
              <a:t>entity</a:t>
            </a:r>
            <a:r>
              <a:rPr lang="it-IT" sz="2400" dirty="0" smtClean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correlate da inserire prima o dopo quella principale deve essere gestito. Perciò viene definita un </a:t>
            </a:r>
            <a:r>
              <a:rPr lang="it-IT" sz="2400" dirty="0" err="1" smtClean="0">
                <a:effectLst/>
                <a:ea typeface="Arial" panose="020B0604020202020204" pitchFamily="34" charset="0"/>
                <a:cs typeface="Arial" panose="020B0604020202020204" pitchFamily="34" charset="0"/>
              </a:rPr>
              <a:t>annotation</a:t>
            </a:r>
            <a:r>
              <a:rPr lang="it-IT" sz="2400" dirty="0" smtClean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specifica:</a:t>
            </a:r>
          </a:p>
          <a:p>
            <a:pPr algn="just"/>
            <a:r>
              <a:rPr lang="it-IT" sz="2000" dirty="0" smtClean="0">
                <a:effectLst/>
                <a:ea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it-IT" sz="2000" dirty="0" err="1" smtClean="0">
                <a:effectLst/>
                <a:ea typeface="Arial" panose="020B0604020202020204" pitchFamily="34" charset="0"/>
                <a:cs typeface="Arial" panose="020B0604020202020204" pitchFamily="34" charset="0"/>
              </a:rPr>
              <a:t>Priority</a:t>
            </a:r>
            <a:r>
              <a:rPr lang="it-IT" sz="2000" dirty="0" smtClean="0">
                <a:effectLst/>
                <a:ea typeface="Arial" panose="020B0604020202020204" pitchFamily="34" charset="0"/>
                <a:cs typeface="Arial" panose="020B0604020202020204" pitchFamily="34" charset="0"/>
              </a:rPr>
              <a:t>, che prende in input un valore numerico di priorità: 1 massima, e diminuendo a salire. La priorità di default è 100. Se la </a:t>
            </a:r>
            <a:r>
              <a:rPr lang="it-IT" sz="2000" dirty="0" err="1" smtClean="0">
                <a:effectLst/>
                <a:ea typeface="Arial" panose="020B0604020202020204" pitchFamily="34" charset="0"/>
                <a:cs typeface="Arial" panose="020B0604020202020204" pitchFamily="34" charset="0"/>
              </a:rPr>
              <a:t>Priority</a:t>
            </a:r>
            <a:r>
              <a:rPr lang="it-IT" sz="2000" dirty="0" smtClean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è superiore alla </a:t>
            </a:r>
            <a:r>
              <a:rPr lang="it-IT" sz="2000" dirty="0" err="1" smtClean="0">
                <a:effectLst/>
                <a:ea typeface="Arial" panose="020B0604020202020204" pitchFamily="34" charset="0"/>
                <a:cs typeface="Arial" panose="020B0604020202020204" pitchFamily="34" charset="0"/>
              </a:rPr>
              <a:t>Entity</a:t>
            </a:r>
            <a:r>
              <a:rPr lang="it-IT" sz="2000" dirty="0" smtClean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principale verrà gestita prima, altrimenti lo sarà dopo.</a:t>
            </a:r>
            <a:endParaRPr lang="it-IT" sz="2000" dirty="0">
              <a:cs typeface="Arial" panose="020B0604020202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672350"/>
            <a:ext cx="3276600" cy="124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3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3739"/>
          </a:xfrm>
        </p:spPr>
        <p:txBody>
          <a:bodyPr>
            <a:normAutofit/>
          </a:bodyPr>
          <a:lstStyle/>
          <a:p>
            <a:pPr algn="ctr"/>
            <a:r>
              <a:rPr lang="it-IT" dirty="0" smtClean="0"/>
              <a:t>Servizi REST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0" y="1454724"/>
            <a:ext cx="91059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9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2957"/>
          </a:xfrm>
        </p:spPr>
        <p:txBody>
          <a:bodyPr/>
          <a:lstStyle/>
          <a:p>
            <a:pPr algn="ctr"/>
            <a:r>
              <a:rPr lang="it-IT" dirty="0"/>
              <a:t>FLUSSO DI PROCESSO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lvl="0" indent="-514350" algn="just">
              <a:buFont typeface="+mj-lt"/>
              <a:buAutoNum type="arabicPeriod"/>
            </a:pPr>
            <a:r>
              <a:rPr lang="it-IT" dirty="0"/>
              <a:t>Inizializzazione della connessione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it-IT" dirty="0"/>
              <a:t>Data </a:t>
            </a:r>
            <a:r>
              <a:rPr lang="it-IT" dirty="0" err="1"/>
              <a:t>completing</a:t>
            </a:r>
            <a:endParaRPr lang="it-IT" dirty="0"/>
          </a:p>
          <a:p>
            <a:pPr marL="514350" lvl="0" indent="-514350" algn="just">
              <a:buFont typeface="+mj-lt"/>
              <a:buAutoNum type="arabicPeriod"/>
            </a:pPr>
            <a:r>
              <a:rPr lang="it-IT" dirty="0"/>
              <a:t>Eventuali operazioni custom legate alla </a:t>
            </a:r>
            <a:r>
              <a:rPr lang="it-IT" dirty="0" err="1"/>
              <a:t>entity</a:t>
            </a:r>
            <a:r>
              <a:rPr lang="it-IT" dirty="0"/>
              <a:t> specifica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it-IT" dirty="0" smtClean="0"/>
              <a:t>Test sincronizzazione attiva</a:t>
            </a:r>
            <a:endParaRPr lang="it-IT" dirty="0"/>
          </a:p>
          <a:p>
            <a:pPr lvl="1" algn="just"/>
            <a:r>
              <a:rPr lang="it-IT" dirty="0" smtClean="0"/>
              <a:t>Se </a:t>
            </a:r>
            <a:r>
              <a:rPr lang="it-IT" dirty="0"/>
              <a:t>attiva </a:t>
            </a:r>
            <a:r>
              <a:rPr lang="it-IT" dirty="0" smtClean="0"/>
              <a:t>procede </a:t>
            </a:r>
            <a:r>
              <a:rPr lang="it-IT" dirty="0"/>
              <a:t>nello </a:t>
            </a:r>
            <a:r>
              <a:rPr lang="it-IT" b="1" i="1" dirty="0"/>
              <a:t>Schema 2</a:t>
            </a:r>
          </a:p>
          <a:p>
            <a:pPr lvl="1" algn="just"/>
            <a:r>
              <a:rPr lang="it-IT" dirty="0"/>
              <a:t>Altrimenti prosegue al passo successivo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it-IT" dirty="0"/>
              <a:t>Gestione dell’operazione specificata, applicata all’</a:t>
            </a:r>
            <a:r>
              <a:rPr lang="it-IT" dirty="0" err="1"/>
              <a:t>entity</a:t>
            </a:r>
            <a:r>
              <a:rPr lang="it-IT" dirty="0"/>
              <a:t>, alle </a:t>
            </a:r>
            <a:r>
              <a:rPr lang="it-IT" dirty="0" err="1"/>
              <a:t>entity</a:t>
            </a:r>
            <a:r>
              <a:rPr lang="it-IT" dirty="0"/>
              <a:t> </a:t>
            </a:r>
            <a:r>
              <a:rPr lang="it-IT" dirty="0" err="1"/>
              <a:t>child</a:t>
            </a:r>
            <a:r>
              <a:rPr lang="it-IT" dirty="0"/>
              <a:t> (@</a:t>
            </a:r>
            <a:r>
              <a:rPr lang="it-IT" dirty="0" err="1"/>
              <a:t>EntityChild</a:t>
            </a:r>
            <a:r>
              <a:rPr lang="it-IT" dirty="0"/>
              <a:t>) e a quelle correlate.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it-IT" dirty="0" err="1"/>
              <a:t>Commit</a:t>
            </a:r>
            <a:r>
              <a:rPr lang="it-IT" dirty="0"/>
              <a:t>/</a:t>
            </a:r>
            <a:r>
              <a:rPr lang="it-IT" dirty="0" err="1"/>
              <a:t>Rollback</a:t>
            </a:r>
            <a:r>
              <a:rPr lang="it-IT" dirty="0"/>
              <a:t> della connessione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it-IT" dirty="0"/>
              <a:t>Chiusura della connessione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it-IT" dirty="0"/>
              <a:t>JSON di ritorno con specifica se OK (1) o KO (-1), l’operazione effettuata oppure l’eccezione sollevata.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3894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Schema 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 algn="just">
              <a:buFont typeface="+mj-lt"/>
              <a:buAutoNum type="arabicPeriod"/>
            </a:pPr>
            <a:r>
              <a:rPr lang="it-IT" dirty="0"/>
              <a:t>Il gestore delle sincronizzazioni usa l’</a:t>
            </a:r>
            <a:r>
              <a:rPr lang="it-IT" dirty="0" err="1"/>
              <a:t>entity</a:t>
            </a:r>
            <a:r>
              <a:rPr lang="it-IT" dirty="0"/>
              <a:t>, precedentemente completata, per distribuirla sui vari database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it-IT" dirty="0"/>
              <a:t>La sincronizzazione può essere on-line oppure off-line. Nel secondo caso si memorizza l’</a:t>
            </a:r>
            <a:r>
              <a:rPr lang="it-IT" dirty="0" err="1"/>
              <a:t>entity</a:t>
            </a:r>
            <a:r>
              <a:rPr lang="it-IT" dirty="0"/>
              <a:t> del passo 1 </a:t>
            </a:r>
            <a:r>
              <a:rPr lang="it-IT" dirty="0" err="1"/>
              <a:t>sottoforma</a:t>
            </a:r>
            <a:r>
              <a:rPr lang="it-IT" dirty="0"/>
              <a:t> di JSON, che verrà richiamato dallo </a:t>
            </a:r>
            <a:r>
              <a:rPr lang="it-IT" dirty="0" err="1"/>
              <a:t>scheduler</a:t>
            </a:r>
            <a:r>
              <a:rPr lang="it-IT" dirty="0"/>
              <a:t> opportunamente impostato e si procede con il passo 3.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it-IT" dirty="0"/>
              <a:t>Si ritrovano i database da sincronizzare e si istanziano le relative connessioni procedendo con l’applicazione delle modifiche. Se solo una delle operazioni non va a buon fine, avviene il </a:t>
            </a:r>
            <a:r>
              <a:rPr lang="it-IT" dirty="0" err="1"/>
              <a:t>rollback</a:t>
            </a:r>
            <a:r>
              <a:rPr lang="it-IT" dirty="0"/>
              <a:t> su tutti i database.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216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Sincronizzazioni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t-IT" dirty="0"/>
              <a:t>Le fasi di sincronizzazione tra vari database sono un tema cruciale per l’EMS. Le tipologie di sincronizzazione sono due: on-line e off-line.</a:t>
            </a:r>
          </a:p>
          <a:p>
            <a:pPr algn="just"/>
            <a:r>
              <a:rPr lang="it-IT" dirty="0"/>
              <a:t>La prima procede in </a:t>
            </a:r>
            <a:r>
              <a:rPr lang="it-IT" b="1" dirty="0"/>
              <a:t>modo sincrono </a:t>
            </a:r>
            <a:r>
              <a:rPr lang="it-IT" dirty="0"/>
              <a:t>e applica le modifiche su tutti i database, facendo </a:t>
            </a:r>
            <a:r>
              <a:rPr lang="it-IT" dirty="0" err="1"/>
              <a:t>rollback</a:t>
            </a:r>
            <a:r>
              <a:rPr lang="it-IT" dirty="0"/>
              <a:t> su tutti in caso di errore. In particolare dopo la fase di data </a:t>
            </a:r>
            <a:r>
              <a:rPr lang="it-IT" dirty="0" err="1"/>
              <a:t>completing</a:t>
            </a:r>
            <a:r>
              <a:rPr lang="it-IT" dirty="0"/>
              <a:t> vengono istanziate </a:t>
            </a:r>
            <a:r>
              <a:rPr lang="it-IT" i="1" dirty="0"/>
              <a:t>n</a:t>
            </a:r>
            <a:r>
              <a:rPr lang="it-IT" dirty="0"/>
              <a:t> connessioni quanti sono i database e </a:t>
            </a:r>
            <a:r>
              <a:rPr lang="it-IT" dirty="0" err="1"/>
              <a:t>entity</a:t>
            </a:r>
            <a:r>
              <a:rPr lang="it-IT" dirty="0"/>
              <a:t> viene passata ad ognuno.</a:t>
            </a:r>
          </a:p>
          <a:p>
            <a:pPr marL="457200" lvl="1" indent="0" algn="just">
              <a:buNone/>
            </a:pPr>
            <a:r>
              <a:rPr lang="it-IT" sz="1600" u="sng" dirty="0" smtClean="0"/>
              <a:t>Casi </a:t>
            </a:r>
            <a:r>
              <a:rPr lang="it-IT" sz="1600" u="sng" dirty="0"/>
              <a:t>di fallimento</a:t>
            </a:r>
            <a:r>
              <a:rPr lang="it-IT" sz="1600" dirty="0"/>
              <a:t>: connessione non configurata, violazioni di </a:t>
            </a:r>
            <a:r>
              <a:rPr lang="it-IT" sz="1600" dirty="0" err="1"/>
              <a:t>foreign</a:t>
            </a:r>
            <a:r>
              <a:rPr lang="it-IT" sz="1600" dirty="0"/>
              <a:t> </a:t>
            </a:r>
            <a:r>
              <a:rPr lang="it-IT" sz="1600" dirty="0" err="1"/>
              <a:t>key</a:t>
            </a:r>
            <a:r>
              <a:rPr lang="it-IT" sz="1600" dirty="0"/>
              <a:t>, database non raggiungibile.</a:t>
            </a:r>
          </a:p>
          <a:p>
            <a:pPr algn="just"/>
            <a:r>
              <a:rPr lang="it-IT" dirty="0"/>
              <a:t>La seconda è attuata in </a:t>
            </a:r>
            <a:r>
              <a:rPr lang="it-IT" b="1" dirty="0"/>
              <a:t>modo asincrono</a:t>
            </a:r>
            <a:r>
              <a:rPr lang="it-IT" dirty="0"/>
              <a:t> salvando l’</a:t>
            </a:r>
            <a:r>
              <a:rPr lang="it-IT" dirty="0" err="1"/>
              <a:t>entity</a:t>
            </a:r>
            <a:r>
              <a:rPr lang="it-IT" dirty="0"/>
              <a:t> </a:t>
            </a:r>
            <a:r>
              <a:rPr lang="it-IT" dirty="0" err="1"/>
              <a:t>sottoforma</a:t>
            </a:r>
            <a:r>
              <a:rPr lang="it-IT" dirty="0"/>
              <a:t> di JSON (</a:t>
            </a:r>
            <a:r>
              <a:rPr lang="it-IT" dirty="0" err="1"/>
              <a:t>rapprensentando</a:t>
            </a:r>
            <a:r>
              <a:rPr lang="it-IT" dirty="0"/>
              <a:t> un </a:t>
            </a:r>
            <a:r>
              <a:rPr lang="it-IT" dirty="0" err="1"/>
              <a:t>transaction</a:t>
            </a:r>
            <a:r>
              <a:rPr lang="it-IT" dirty="0"/>
              <a:t> log) che poi viene recuperata </a:t>
            </a:r>
            <a:r>
              <a:rPr lang="it-IT" dirty="0" smtClean="0"/>
              <a:t>da uno </a:t>
            </a:r>
            <a:r>
              <a:rPr lang="it-IT" dirty="0" err="1" smtClean="0"/>
              <a:t>scheduler</a:t>
            </a:r>
            <a:r>
              <a:rPr lang="it-IT" dirty="0" smtClean="0"/>
              <a:t> e inviata tramite canale HTTP al sottoscrivente.</a:t>
            </a:r>
            <a:endParaRPr lang="it-IT" dirty="0"/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0420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5400" dirty="0" smtClean="0"/>
              <a:t>Commenti e Valutazioni</a:t>
            </a:r>
            <a:endParaRPr lang="it-IT" sz="5400" dirty="0"/>
          </a:p>
        </p:txBody>
      </p:sp>
    </p:spTree>
    <p:extLst>
      <p:ext uri="{BB962C8B-B14F-4D97-AF65-F5344CB8AC3E}">
        <p14:creationId xmlns:p14="http://schemas.microsoft.com/office/powerpoint/2010/main" val="28384313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635</Words>
  <Application>Microsoft Office PowerPoint</Application>
  <PresentationFormat>Widescreen</PresentationFormat>
  <Paragraphs>64</Paragraphs>
  <Slides>12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Consolas</vt:lpstr>
      <vt:lpstr>Symbol</vt:lpstr>
      <vt:lpstr>Times New Roman</vt:lpstr>
      <vt:lpstr>Tema di Office</vt:lpstr>
      <vt:lpstr>Integry Managment System</vt:lpstr>
      <vt:lpstr>Entity Managment System</vt:lpstr>
      <vt:lpstr>Architettura</vt:lpstr>
      <vt:lpstr>Entity Base</vt:lpstr>
      <vt:lpstr>Entity</vt:lpstr>
      <vt:lpstr>Entity Child</vt:lpstr>
      <vt:lpstr>Entity correlate</vt:lpstr>
      <vt:lpstr>Servizi REST</vt:lpstr>
      <vt:lpstr>FLUSSO DI PROCESSO</vt:lpstr>
      <vt:lpstr>Schema 2</vt:lpstr>
      <vt:lpstr>Sincronizzazioni</vt:lpstr>
      <vt:lpstr>Presentazione standard di PowerPoint</vt:lpstr>
    </vt:vector>
  </TitlesOfParts>
  <Company>Integry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Integry Managment System</dc:title>
  <dc:creator>SanteS</dc:creator>
  <cp:lastModifiedBy>SanteS</cp:lastModifiedBy>
  <cp:revision>15</cp:revision>
  <dcterms:created xsi:type="dcterms:W3CDTF">2015-04-17T10:17:32Z</dcterms:created>
  <dcterms:modified xsi:type="dcterms:W3CDTF">2015-04-24T12:00:15Z</dcterms:modified>
</cp:coreProperties>
</file>